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3"/>
    <p:sldId id="261" r:id="rId4"/>
    <p:sldId id="270" r:id="rId5"/>
    <p:sldId id="272" r:id="rId6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561" y="2645045"/>
            <a:ext cx="8175282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2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3851920" y="2058026"/>
            <a:ext cx="224282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FWK2231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392400" y="2986398"/>
          <a:ext cx="8358218" cy="3291840"/>
        </p:xfrm>
        <a:graphic>
          <a:graphicData uri="http://schemas.openxmlformats.org/drawingml/2006/table">
            <a:tbl>
              <a:tblPr/>
              <a:tblGrid>
                <a:gridCol w="4286280"/>
                <a:gridCol w="4071938"/>
              </a:tblGrid>
              <a:tr h="3291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产品特点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: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1.</a:t>
                      </a:r>
                      <a:r>
                        <a:rPr lang="zh-CN" altLang="en-US" sz="1000" dirty="0" smtClean="0">
                          <a:sym typeface="+mn-ea"/>
                        </a:rPr>
                        <a:t>根据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的散热特性，利用机械设计原理和热学原理，对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投光灯进行精准结构设计，结合采用高导热系数高纯度铝合金材料和特殊的加工工艺，使传导散热、对流散热和辐射散热的效果得到了成倍的提高，使悟空方系列灯具成为体积小、重量轻、光效好、节能环保低碳的创新产品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2. </a:t>
                      </a:r>
                      <a:r>
                        <a:rPr lang="zh-CN" altLang="en-US" sz="1000" dirty="0" smtClean="0">
                          <a:sym typeface="+mn-ea"/>
                        </a:rPr>
                        <a:t>搭配超大功率</a:t>
                      </a:r>
                      <a:r>
                        <a:rPr lang="en-US" altLang="zh-CN" sz="1000" dirty="0" smtClean="0">
                          <a:sym typeface="+mn-ea"/>
                        </a:rPr>
                        <a:t>LED</a:t>
                      </a:r>
                      <a:r>
                        <a:rPr lang="zh-CN" altLang="en-US" sz="1000" dirty="0" smtClean="0">
                          <a:sym typeface="+mn-ea"/>
                        </a:rPr>
                        <a:t>，精准控制散射光线，使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的出光效率更高，中心光强更强，为短距离投光照明提供一个完美的解决方案。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smtClean="0">
                          <a:sym typeface="+mn-ea"/>
                        </a:rPr>
                        <a:t>3. </a:t>
                      </a:r>
                      <a:r>
                        <a:rPr lang="zh-CN" altLang="en-US" sz="1000" dirty="0" smtClean="0">
                          <a:sym typeface="+mn-ea"/>
                        </a:rPr>
                        <a:t>灯具结构设计</a:t>
                      </a:r>
                      <a:r>
                        <a:rPr lang="en-US" altLang="zh-CN" sz="1000" dirty="0" smtClean="0">
                          <a:sym typeface="+mn-ea"/>
                        </a:rPr>
                        <a:t>,</a:t>
                      </a:r>
                      <a:r>
                        <a:rPr lang="zh-CN" altLang="en-US" sz="1000" dirty="0" smtClean="0">
                          <a:sym typeface="+mn-ea"/>
                        </a:rPr>
                        <a:t>特别导入 </a:t>
                      </a:r>
                      <a:r>
                        <a:rPr lang="en-US" altLang="zh-CN" sz="1000" smtClean="0">
                          <a:sym typeface="+mn-ea"/>
                        </a:rPr>
                        <a:t>12 </a:t>
                      </a:r>
                      <a:r>
                        <a:rPr lang="en-US" altLang="zh-CN" sz="1000" dirty="0" smtClean="0">
                          <a:sym typeface="+mn-ea"/>
                        </a:rPr>
                        <a:t>°</a:t>
                      </a:r>
                      <a:r>
                        <a:rPr lang="zh-CN" altLang="en-US" sz="1000" dirty="0" smtClean="0">
                          <a:sym typeface="+mn-ea"/>
                        </a:rPr>
                        <a:t>遮光角一体化防眩光设计。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采用标准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）协议控制。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应用场所：</a:t>
                      </a:r>
                      <a:r>
                        <a:rPr lang="zh-CN" altLang="en-US" sz="1000" dirty="0" smtClean="0">
                          <a:sym typeface="+mn-ea"/>
                        </a:rPr>
                        <a:t>广场、户外景观、大楼外立面、单体建筑和历史建筑外立面、绿化景观照明。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图片 7" descr="F2231-2241"/>
          <p:cNvPicPr>
            <a:picLocks noChangeAspect="1"/>
          </p:cNvPicPr>
          <p:nvPr/>
        </p:nvPicPr>
        <p:blipFill>
          <a:blip r:embed="rId1"/>
          <a:srcRect l="14739" t="9714" r="15393" b="9171"/>
          <a:stretch>
            <a:fillRect/>
          </a:stretch>
        </p:blipFill>
        <p:spPr>
          <a:xfrm>
            <a:off x="1907704" y="746116"/>
            <a:ext cx="1577340" cy="168021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1124744"/>
          <a:ext cx="8001000" cy="5286157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FWK2231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1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四合一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en-US" sz="1000" dirty="0" smtClean="0">
                          <a:sym typeface="+mn-ea"/>
                        </a:rPr>
                        <a:t>RGBW(W:3000K/4000K/5000K)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sym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(FWHM)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12°/15°/20°/30°/40°/55°/30*15°/50*30°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dirty="0" smtClean="0">
                          <a:sym typeface="+mn-ea"/>
                        </a:rPr>
                        <a:t>压铸铝</a:t>
                      </a:r>
                      <a:r>
                        <a:rPr lang="en-US" altLang="zh-CN" sz="1000" dirty="0" smtClean="0">
                          <a:sym typeface="+mn-ea"/>
                        </a:rPr>
                        <a:t>/</a:t>
                      </a:r>
                      <a:r>
                        <a:rPr lang="zh-CN" altLang="zh-CN" sz="1000" dirty="0" smtClean="0">
                          <a:sym typeface="+mn-ea"/>
                        </a:rPr>
                        <a:t>铝合金</a:t>
                      </a:r>
                      <a:r>
                        <a:rPr lang="en-US" altLang="zh-CN" sz="1000" dirty="0" smtClean="0">
                          <a:sym typeface="+mn-ea"/>
                        </a:rPr>
                        <a:t>,</a:t>
                      </a:r>
                      <a:r>
                        <a:rPr lang="zh-CN" altLang="en-US" sz="1000" dirty="0" smtClean="0">
                          <a:sym typeface="+mn-ea"/>
                        </a:rPr>
                        <a:t>砂纹深灰色</a:t>
                      </a:r>
                      <a:r>
                        <a:rPr lang="zh-CN" altLang="en-US" sz="1000" dirty="0">
                          <a:sym typeface="+mn-ea"/>
                        </a:rPr>
                        <a:t>静电喷塑表面处理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00" dirty="0">
                          <a:latin typeface="+mn-ea"/>
                          <a:ea typeface="+mn-ea"/>
                        </a:rPr>
                        <a:t>钢化超</a:t>
                      </a:r>
                      <a:r>
                        <a:rPr lang="zh-CN" altLang="en-US" sz="1000" dirty="0" smtClean="0">
                          <a:latin typeface="+mn-ea"/>
                          <a:ea typeface="+mn-ea"/>
                        </a:rPr>
                        <a:t>白玻璃</a:t>
                      </a:r>
                      <a:endParaRPr lang="en-US" altLang="zh-CN" sz="100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1000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流驱动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24V</a:t>
                      </a:r>
                      <a:endParaRPr lang="en-US" altLang="zh-CN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13W</a:t>
                      </a:r>
                      <a:endParaRPr lang="en-US" altLang="zh-CN" sz="10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中心光强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6500 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cd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°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sz="1000" dirty="0" smtClean="0">
                          <a:sym typeface="+mn-ea"/>
                        </a:rPr>
                        <a:t>2*1.0mm2 </a:t>
                      </a:r>
                      <a:r>
                        <a:rPr sz="1000" dirty="0" err="1" smtClean="0">
                          <a:sym typeface="+mn-ea"/>
                        </a:rPr>
                        <a:t>橡胶线</a:t>
                      </a:r>
                      <a:r>
                        <a:rPr lang="en-US" sz="1000" dirty="0" smtClean="0">
                          <a:sym typeface="+mn-ea"/>
                        </a:rPr>
                        <a:t>(</a:t>
                      </a:r>
                      <a:r>
                        <a:rPr sz="1000" dirty="0" err="1" smtClean="0">
                          <a:sym typeface="+mn-ea"/>
                        </a:rPr>
                        <a:t>低压</a:t>
                      </a:r>
                      <a:r>
                        <a:rPr lang="en-US" sz="1000" dirty="0" smtClean="0">
                          <a:sym typeface="+mn-ea"/>
                        </a:rPr>
                        <a:t>)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超五类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SFTP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双屏蔽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对</a:t>
                      </a:r>
                      <a:r>
                        <a:rPr lang="zh-CN" altLang="en-US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双绞线</a:t>
                      </a: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方正黑体简体" panose="02010601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0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可控</a:t>
                      </a:r>
                      <a:r>
                        <a:rPr lang="en-US" altLang="zh-CN" sz="10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)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DMX512(1990</a:t>
                      </a:r>
                      <a:r>
                        <a:rPr lang="en-US" altLang="zh-CN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smtClean="0">
                          <a:sym typeface="+mn-ea"/>
                        </a:rPr>
                        <a:t>III </a:t>
                      </a:r>
                      <a:r>
                        <a:rPr lang="zh-CN" altLang="en-US" sz="1000" dirty="0" smtClean="0">
                          <a:sym typeface="+mn-ea"/>
                        </a:rPr>
                        <a:t>类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功率因数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(PF)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≧0.85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冷启动电流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(Max)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0.8KG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7544" y="1196752"/>
            <a:ext cx="5644996" cy="24628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40221"/>
          <a:stretch>
            <a:fillRect/>
          </a:stretch>
        </p:blipFill>
        <p:spPr>
          <a:xfrm>
            <a:off x="803091" y="4727154"/>
            <a:ext cx="1783715" cy="8553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091" y="4727154"/>
            <a:ext cx="854075" cy="794385"/>
          </a:xfrm>
          <a:prstGeom prst="rect">
            <a:avLst/>
          </a:prstGeom>
        </p:spPr>
      </p:pic>
      <p:sp>
        <p:nvSpPr>
          <p:cNvPr id="7" name="矩形 4"/>
          <p:cNvSpPr>
            <a:spLocks noChangeArrowheads="1"/>
          </p:cNvSpPr>
          <p:nvPr/>
        </p:nvSpPr>
        <p:spPr bwMode="auto">
          <a:xfrm>
            <a:off x="776023" y="5640766"/>
            <a:ext cx="690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外遮光罩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矩形 4"/>
          <p:cNvSpPr>
            <a:spLocks noChangeArrowheads="1"/>
          </p:cNvSpPr>
          <p:nvPr/>
        </p:nvSpPr>
        <p:spPr bwMode="auto">
          <a:xfrm>
            <a:off x="1619672" y="5634459"/>
            <a:ext cx="817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蜂窝防眩网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" name="矩形 4"/>
          <p:cNvSpPr>
            <a:spLocks noChangeArrowheads="1"/>
          </p:cNvSpPr>
          <p:nvPr/>
        </p:nvSpPr>
        <p:spPr bwMode="auto">
          <a:xfrm>
            <a:off x="2743091" y="5640094"/>
            <a:ext cx="817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深筒防眩罩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18912" y="4116491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防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眩附件可选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5650" y="1196340"/>
            <a:ext cx="115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带遮光罩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" y="1772920"/>
            <a:ext cx="7044690" cy="32683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60" y="2853055"/>
            <a:ext cx="1342390" cy="18288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564e791-e087-4e21-835a-d0b0d91d690a}"/>
</p:tagLst>
</file>

<file path=ppt/tags/tag2.xml><?xml version="1.0" encoding="utf-8"?>
<p:tagLst xmlns:p="http://schemas.openxmlformats.org/presentationml/2006/main">
  <p:tag name="COMMONDATA" val="eyJoZGlkIjoiNzllN2FhMzY1ZDEyOTQyYTFjYWI5YTBiNDA0YjQwYTQifQ=="/>
  <p:tag name="KSO_WPP_MARK_KEY" val="902e1d9f-7f01-4ee7-9978-4e116cbd26f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WPS 演示</Application>
  <PresentationFormat>全屏显示(4:3)</PresentationFormat>
  <Paragraphs>112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黑体</vt:lpstr>
      <vt:lpstr>Calibri</vt:lpstr>
      <vt:lpstr>方正黑体简体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95</cp:revision>
  <dcterms:created xsi:type="dcterms:W3CDTF">2015-05-19T08:03:00Z</dcterms:created>
  <dcterms:modified xsi:type="dcterms:W3CDTF">2023-09-27T09:07:31Z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921DF6A92CD64E90B8CA5537FAF29CBB</vt:lpwstr>
  </property>
  <property fmtid="{D5CDD505-2E9C-101B-9397-08002B2CF9AE}" pid="3" name="KSOProductBuildVer">
    <vt:lpwstr>2052-12.1.0.15404</vt:lpwstr>
  </property>
  <property fmtid="{D5CDD505-2E9C-101B-9397-08002B2CF9AE}" pid="4" name="commondata">
    <vt:lpwstr>eyJoZGlkIjoiNzllN2FhMzY1ZDEyOTQyYTFjYWI5YTBiNDA0YjQwYTQifQ==</vt:lpwstr>
  </property>
</Properties>
</file>